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7" r:id="rId8"/>
    <p:sldId id="264" r:id="rId9"/>
    <p:sldId id="268" r:id="rId10"/>
    <p:sldId id="266" r:id="rId11"/>
    <p:sldId id="270" r:id="rId12"/>
    <p:sldId id="265" r:id="rId13"/>
    <p:sldId id="269" r:id="rId14"/>
    <p:sldId id="275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6433" autoAdjust="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u.linkedin.com/pub/jack-tan/4/a7b/351" TargetMode="External"/><Relationship Id="rId2" Type="http://schemas.openxmlformats.org/officeDocument/2006/relationships/hyperlink" Target="mailto:jackzhetan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ja-JP" altLang="en-US" sz="2800" dirty="0" smtClean="0"/>
              <a:t>的变革和机遇</a:t>
            </a:r>
            <a:endParaRPr lang="en-AU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en-US" altLang="ja-JP" dirty="0" smtClean="0"/>
          </a:p>
          <a:p>
            <a:pPr fontAlgn="base"/>
            <a:r>
              <a:rPr lang="en-US" altLang="ja-JP" dirty="0" smtClean="0"/>
              <a:t>Jack </a:t>
            </a:r>
            <a:r>
              <a:rPr lang="en-US" altLang="ja-JP" smtClean="0"/>
              <a:t>Tan 24/07/201</a:t>
            </a:r>
            <a:endParaRPr lang="ja-JP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38" y="2274501"/>
            <a:ext cx="2653866" cy="26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8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-AU" b="1" dirty="0" err="1"/>
              <a:t>DevOps</a:t>
            </a:r>
            <a:r>
              <a:rPr lang="ja-JP" altLang="en-US" b="1" dirty="0"/>
              <a:t>的价值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75719"/>
            <a:ext cx="8596668" cy="4665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3</a:t>
            </a:r>
            <a:r>
              <a:rPr lang="zh-CN" altLang="en-US" sz="2800" dirty="0"/>
              <a:t>个业务优势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marL="742950" indent="-742950">
              <a:buAutoNum type="arabicPeriod"/>
            </a:pPr>
            <a:r>
              <a:rPr lang="zh-CN" altLang="en-US" sz="2800" dirty="0" smtClean="0"/>
              <a:t>产品快</a:t>
            </a:r>
            <a:r>
              <a:rPr lang="zh-CN" altLang="en-US" sz="2800" dirty="0"/>
              <a:t>速推向市场（比如，缩短开发周期时间和更高的部署频率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742950" indent="-742950">
              <a:buAutoNum type="arabicPeriod"/>
            </a:pPr>
            <a:r>
              <a:rPr lang="zh-CN" altLang="en-US" sz="2800" dirty="0" smtClean="0"/>
              <a:t>提</a:t>
            </a:r>
            <a:r>
              <a:rPr lang="zh-CN" altLang="en-US" sz="2800" dirty="0"/>
              <a:t>高质量（比如，提高可用性，提高变更成功率，减少故障，等等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742950" indent="-742950">
              <a:buAutoNum type="arabicPeriod"/>
            </a:pPr>
            <a:r>
              <a:rPr lang="zh-CN" altLang="en-US" sz="2800" dirty="0" smtClean="0"/>
              <a:t>提</a:t>
            </a:r>
            <a:r>
              <a:rPr lang="zh-CN" altLang="en-US" sz="2800" dirty="0"/>
              <a:t>高组织的有效性（比如，将时间花在价值增加活动中，减少浪费，同时交付更多的价值至客户手中）。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83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-AU" b="1" dirty="0" err="1"/>
              <a:t>DevOps</a:t>
            </a:r>
            <a:r>
              <a:rPr lang="ja-JP" altLang="en-US" b="1" dirty="0"/>
              <a:t>的价值</a:t>
            </a:r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103"/>
            <a:ext cx="6047188" cy="2970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91" y="3667361"/>
            <a:ext cx="5937723" cy="318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7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4639"/>
          </a:xfrm>
        </p:spPr>
        <p:txBody>
          <a:bodyPr/>
          <a:lstStyle/>
          <a:p>
            <a:r>
              <a:rPr lang="en-US" dirty="0" err="1"/>
              <a:t>DevOps</a:t>
            </a:r>
            <a:r>
              <a:rPr lang="ja-JP" altLang="en-US" dirty="0"/>
              <a:t>人能</a:t>
            </a:r>
            <a:r>
              <a:rPr lang="ja-JP" altLang="en-US" dirty="0" smtClean="0"/>
              <a:t>力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DevOps</a:t>
            </a:r>
            <a:r>
              <a:rPr lang="zh-CN" altLang="en-US" dirty="0"/>
              <a:t>必须强势，必须有话语权，否则你怎么去摆平研发，测试，运维组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err="1" smtClean="0"/>
              <a:t>DevOps</a:t>
            </a:r>
            <a:r>
              <a:rPr lang="zh-CN" altLang="en-US" dirty="0"/>
              <a:t>必须熟悉甚至精通每个领域，否则你怎么去制定一套规范合理的规约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err="1" smtClean="0"/>
              <a:t>DevOps</a:t>
            </a:r>
            <a:r>
              <a:rPr lang="zh-CN" altLang="en-US" dirty="0"/>
              <a:t>必须熟悉各种持续集成的工具，否则你怎么挑选符合团队实际需求的工具链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err="1" smtClean="0"/>
              <a:t>DevOps</a:t>
            </a:r>
            <a:r>
              <a:rPr lang="zh-CN" altLang="en-US" dirty="0"/>
              <a:t>必须善于交流，否则你怎么去掌握每个人的真实想法。在成为一名</a:t>
            </a:r>
            <a:r>
              <a:rPr lang="en-US" altLang="zh-CN" dirty="0" err="1"/>
              <a:t>devops</a:t>
            </a:r>
            <a:r>
              <a:rPr lang="zh-CN" altLang="en-US" dirty="0"/>
              <a:t>之前，你应该有计划地把精力投入到</a:t>
            </a:r>
            <a:r>
              <a:rPr lang="en-US" altLang="zh-CN" dirty="0" err="1"/>
              <a:t>Dev,Test</a:t>
            </a:r>
            <a:r>
              <a:rPr lang="zh-CN" altLang="en-US" dirty="0"/>
              <a:t>和</a:t>
            </a:r>
            <a:r>
              <a:rPr lang="en-US" altLang="zh-CN" dirty="0"/>
              <a:t>Ops</a:t>
            </a:r>
            <a:r>
              <a:rPr lang="zh-CN" altLang="en-US" dirty="0"/>
              <a:t>各个领域，站在他们的角度来思考问题，然后再回到</a:t>
            </a:r>
            <a:r>
              <a:rPr lang="en-US" altLang="zh-CN" dirty="0" err="1"/>
              <a:t>DevOps</a:t>
            </a:r>
            <a:r>
              <a:rPr lang="zh-CN" altLang="en-US" dirty="0"/>
              <a:t>的位子上来，再去</a:t>
            </a:r>
            <a:r>
              <a:rPr lang="en-US" altLang="zh-CN" dirty="0"/>
              <a:t>rethink</a:t>
            </a:r>
            <a:r>
              <a:rPr lang="zh-CN" altLang="en-US" dirty="0"/>
              <a:t>应该怎么做。</a:t>
            </a:r>
          </a:p>
          <a:p>
            <a:r>
              <a:rPr lang="en-US" altLang="zh-CN" dirty="0" err="1" smtClean="0"/>
              <a:t>DevOps</a:t>
            </a:r>
            <a:r>
              <a:rPr lang="zh-CN" altLang="en-US" dirty="0"/>
              <a:t>需要你去不断地尝试和调整，不要害怕失败和挫折，它们是积累宝贵经验的源泉，但是绝对不要在同样的坑里摔倒第二遍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015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4639"/>
          </a:xfrm>
        </p:spPr>
        <p:txBody>
          <a:bodyPr/>
          <a:lstStyle/>
          <a:p>
            <a:r>
              <a:rPr lang="en-US" dirty="0" err="1"/>
              <a:t>DevOps</a:t>
            </a:r>
            <a:r>
              <a:rPr lang="ja-JP" altLang="en-US" dirty="0" smtClean="0"/>
              <a:t>人</a:t>
            </a:r>
            <a:r>
              <a:rPr lang="ja-JP" altLang="en-US" dirty="0"/>
              <a:t>技能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374" y="2305614"/>
            <a:ext cx="5681751" cy="30943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6213" y="1444239"/>
            <a:ext cx="37943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Coding: </a:t>
            </a:r>
          </a:p>
          <a:p>
            <a:r>
              <a:rPr lang="en-AU" dirty="0" smtClean="0"/>
              <a:t>Bash, Python, </a:t>
            </a:r>
            <a:r>
              <a:rPr lang="en-AU" dirty="0" err="1" smtClean="0"/>
              <a:t>Javascript</a:t>
            </a:r>
            <a:r>
              <a:rPr lang="en-AU" dirty="0" smtClean="0"/>
              <a:t>, Ruby, Java, </a:t>
            </a:r>
            <a:r>
              <a:rPr lang="en-AU" dirty="0" err="1" smtClean="0"/>
              <a:t>golang</a:t>
            </a:r>
            <a:r>
              <a:rPr lang="en-AU" dirty="0" smtClean="0"/>
              <a:t>, </a:t>
            </a:r>
            <a:r>
              <a:rPr lang="en-AU" dirty="0" err="1" smtClean="0"/>
              <a:t>etc</a:t>
            </a:r>
            <a:endParaRPr lang="en-AU" dirty="0" smtClean="0"/>
          </a:p>
          <a:p>
            <a:endParaRPr lang="en-US" dirty="0"/>
          </a:p>
          <a:p>
            <a:r>
              <a:rPr lang="en-US" dirty="0" smtClean="0"/>
              <a:t>Automation Tools :</a:t>
            </a:r>
          </a:p>
          <a:p>
            <a:r>
              <a:rPr lang="en-US" dirty="0" smtClean="0"/>
              <a:t>Puppet, </a:t>
            </a:r>
            <a:r>
              <a:rPr lang="en-US" dirty="0" err="1" smtClean="0"/>
              <a:t>Ansible</a:t>
            </a:r>
            <a:r>
              <a:rPr lang="en-US" dirty="0" smtClean="0"/>
              <a:t>, Bamboo/</a:t>
            </a:r>
            <a:r>
              <a:rPr lang="en-US" dirty="0" err="1" smtClean="0"/>
              <a:t>Jenkin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, Nexus, GIT</a:t>
            </a:r>
          </a:p>
          <a:p>
            <a:endParaRPr lang="en-US" dirty="0" smtClean="0"/>
          </a:p>
          <a:p>
            <a:r>
              <a:rPr lang="en-US" dirty="0" smtClean="0"/>
              <a:t>System Engineering:</a:t>
            </a:r>
          </a:p>
          <a:p>
            <a:r>
              <a:rPr lang="en-US" dirty="0" smtClean="0"/>
              <a:t>Linux, apache, tomcat, proxy, DNS, storage,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Networking and Security</a:t>
            </a:r>
          </a:p>
          <a:p>
            <a:r>
              <a:rPr lang="en-US" dirty="0" smtClean="0"/>
              <a:t>SDN, </a:t>
            </a:r>
            <a:r>
              <a:rPr lang="en-US" dirty="0" err="1" smtClean="0"/>
              <a:t>Loadbalancer</a:t>
            </a:r>
            <a:r>
              <a:rPr lang="en-US" dirty="0" smtClean="0"/>
              <a:t>, WAF, CDN</a:t>
            </a:r>
          </a:p>
          <a:p>
            <a:endParaRPr lang="en-US" dirty="0"/>
          </a:p>
          <a:p>
            <a:r>
              <a:rPr lang="en-US" dirty="0" smtClean="0"/>
              <a:t>Cloud</a:t>
            </a:r>
          </a:p>
          <a:p>
            <a:r>
              <a:rPr lang="en-US" dirty="0" err="1" smtClean="0"/>
              <a:t>Vmware</a:t>
            </a:r>
            <a:r>
              <a:rPr lang="en-US" dirty="0" smtClean="0"/>
              <a:t>, AWS, Azure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36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4639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Example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76441"/>
            <a:ext cx="5522009" cy="3313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7" y="3308120"/>
            <a:ext cx="5591419" cy="314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0217" y="1444239"/>
            <a:ext cx="35237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Auto provision Infrastructure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Puppet (SOE)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AWS AMI</a:t>
            </a:r>
          </a:p>
          <a:p>
            <a:pPr marL="800100" lvl="1" indent="-342900">
              <a:buAutoNum type="arabicPeriod"/>
            </a:pPr>
            <a:r>
              <a:rPr lang="en-US" dirty="0" err="1" smtClean="0"/>
              <a:t>Docker</a:t>
            </a:r>
            <a:endParaRPr lang="en-US" dirty="0" smtClean="0"/>
          </a:p>
          <a:p>
            <a:pPr marL="800100" lvl="1" indent="-342900">
              <a:buAutoNum type="arabicPeriod"/>
            </a:pPr>
            <a:r>
              <a:rPr lang="en-US" dirty="0" smtClean="0"/>
              <a:t>VPC ( network, security)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System patching</a:t>
            </a:r>
          </a:p>
          <a:p>
            <a:pPr marL="800100" lvl="1" indent="-342900">
              <a:buAutoNum type="arabicPeriod"/>
            </a:pPr>
            <a:endParaRPr lang="en-US" dirty="0" smtClean="0"/>
          </a:p>
          <a:p>
            <a:pPr marL="800100" lvl="1" indent="-342900">
              <a:buAutoNum type="arabicPeriod"/>
            </a:pPr>
            <a:endParaRPr lang="en-US" dirty="0" smtClean="0"/>
          </a:p>
          <a:p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7617907" y="3935186"/>
            <a:ext cx="33666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CICD</a:t>
            </a:r>
          </a:p>
          <a:p>
            <a:r>
              <a:rPr lang="en-US" dirty="0"/>
              <a:t>	</a:t>
            </a:r>
            <a:r>
              <a:rPr lang="en-US" dirty="0" smtClean="0"/>
              <a:t>1. GIT branch update</a:t>
            </a:r>
          </a:p>
          <a:p>
            <a:r>
              <a:rPr lang="en-US" dirty="0"/>
              <a:t>	</a:t>
            </a:r>
            <a:r>
              <a:rPr lang="en-US" dirty="0" smtClean="0"/>
              <a:t>2. Bamboo auto unit test</a:t>
            </a:r>
          </a:p>
          <a:p>
            <a:r>
              <a:rPr lang="en-US" dirty="0"/>
              <a:t>	</a:t>
            </a:r>
            <a:r>
              <a:rPr lang="en-US" dirty="0" smtClean="0"/>
              <a:t>3. Bamboo auto build </a:t>
            </a:r>
          </a:p>
          <a:p>
            <a:r>
              <a:rPr lang="en-US" dirty="0"/>
              <a:t>	</a:t>
            </a:r>
            <a:r>
              <a:rPr lang="en-US" dirty="0" smtClean="0"/>
              <a:t>4. Bamboo </a:t>
            </a:r>
            <a:r>
              <a:rPr lang="en-US" dirty="0" err="1" smtClean="0"/>
              <a:t>Ansible</a:t>
            </a:r>
            <a:r>
              <a:rPr lang="en-US" dirty="0" smtClean="0"/>
              <a:t> deploy </a:t>
            </a:r>
          </a:p>
          <a:p>
            <a:r>
              <a:rPr lang="en-US" dirty="0"/>
              <a:t>	</a:t>
            </a:r>
            <a:r>
              <a:rPr lang="en-US" dirty="0" smtClean="0"/>
              <a:t>5. Bamboo </a:t>
            </a:r>
            <a:r>
              <a:rPr lang="en-US" dirty="0" err="1" smtClean="0"/>
              <a:t>SoapUi</a:t>
            </a:r>
            <a:r>
              <a:rPr lang="en-US" dirty="0" smtClean="0"/>
              <a:t> test</a:t>
            </a:r>
            <a:endParaRPr lang="en-AU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40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4639"/>
          </a:xfrm>
        </p:spPr>
        <p:txBody>
          <a:bodyPr/>
          <a:lstStyle/>
          <a:p>
            <a:r>
              <a:rPr lang="en-US" dirty="0" err="1"/>
              <a:t>DevOps</a:t>
            </a:r>
            <a:r>
              <a:rPr lang="ja-JP" altLang="en-US" dirty="0" smtClean="0"/>
              <a:t>人</a:t>
            </a:r>
            <a:r>
              <a:rPr lang="en-US" altLang="ja-JP" dirty="0" smtClean="0"/>
              <a:t>Salary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298" y="609600"/>
            <a:ext cx="2790825" cy="20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69" y="2066925"/>
            <a:ext cx="5810250" cy="479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653" y="1274768"/>
            <a:ext cx="5332174" cy="43231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223" y="851419"/>
            <a:ext cx="37338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4639"/>
          </a:xfrm>
        </p:spPr>
        <p:txBody>
          <a:bodyPr/>
          <a:lstStyle/>
          <a:p>
            <a:r>
              <a:rPr lang="ja-JP" altLang="en-US" b="1" dirty="0"/>
              <a:t>天生一对：云与</a:t>
            </a:r>
            <a:r>
              <a:rPr lang="en-AU" b="1" dirty="0" err="1"/>
              <a:t>DevOps</a:t>
            </a:r>
            <a:endParaRPr lang="en-AU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874" y="245913"/>
            <a:ext cx="5791200" cy="5648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502" y="1573973"/>
            <a:ext cx="517964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拥抱敏捷</a:t>
            </a:r>
          </a:p>
          <a:p>
            <a:r>
              <a:rPr lang="zh-CN" altLang="en-US" dirty="0"/>
              <a:t>云或</a:t>
            </a:r>
            <a:r>
              <a:rPr lang="en-US" altLang="zh-CN" dirty="0" err="1"/>
              <a:t>DevOps</a:t>
            </a:r>
            <a:r>
              <a:rPr lang="zh-CN" altLang="en-US" dirty="0"/>
              <a:t>有什么关系</a:t>
            </a:r>
            <a:r>
              <a:rPr lang="zh-CN" altLang="en-US" dirty="0" smtClean="0"/>
              <a:t>？</a:t>
            </a:r>
            <a:endParaRPr lang="en-US" altLang="zh-CN" dirty="0"/>
          </a:p>
          <a:p>
            <a:r>
              <a:rPr lang="zh-CN" altLang="en-US" dirty="0" smtClean="0"/>
              <a:t>云</a:t>
            </a:r>
            <a:r>
              <a:rPr lang="zh-CN" altLang="en-US" dirty="0"/>
              <a:t>的真正价值在</a:t>
            </a:r>
            <a:r>
              <a:rPr lang="zh-CN" altLang="en-US" dirty="0" smtClean="0"/>
              <a:t>于</a:t>
            </a:r>
            <a:r>
              <a:rPr lang="zh-CN" altLang="en-US" dirty="0"/>
              <a:t>敏</a:t>
            </a:r>
            <a:r>
              <a:rPr lang="zh-CN" altLang="en-US" dirty="0" smtClean="0"/>
              <a:t>捷</a:t>
            </a:r>
            <a:r>
              <a:rPr lang="en-US" altLang="zh-CN" dirty="0" smtClean="0"/>
              <a:t>(Agile)</a:t>
            </a:r>
            <a:r>
              <a:rPr lang="zh-CN" altLang="en-US" dirty="0" smtClean="0"/>
              <a:t>：</a:t>
            </a:r>
            <a:r>
              <a:rPr lang="zh-CN" altLang="en-US" dirty="0"/>
              <a:t>减少那些会阻碍速度、或让我们失去焦点的浪费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/>
              <a:t>DevOps</a:t>
            </a:r>
            <a:r>
              <a:rPr lang="zh-CN" altLang="en-US" dirty="0"/>
              <a:t>所代表的致力为软件即服务各环节建立起相互的信任关系，与敏捷为软件即产品所作出的努力是一样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敏</a:t>
            </a:r>
            <a:r>
              <a:rPr lang="zh-CN" altLang="en-US" dirty="0"/>
              <a:t>捷教会开发如何与商业保持相同的速度及灵活性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而</a:t>
            </a:r>
            <a:r>
              <a:rPr lang="en-US" altLang="zh-CN" dirty="0" err="1"/>
              <a:t>DevOps</a:t>
            </a:r>
            <a:r>
              <a:rPr lang="zh-CN" altLang="en-US" dirty="0"/>
              <a:t>则尽力在教导运维与开发保持相同速度及灵活性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21</a:t>
            </a:r>
            <a:r>
              <a:rPr lang="zh-CN" altLang="en-US" dirty="0"/>
              <a:t>世纪的成功需要从营销一路到运维，对目标、观点、语言和节奏上有统筹的定位</a:t>
            </a:r>
            <a:endParaRPr lang="en-US" altLang="zh-CN" dirty="0" smtClean="0"/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590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4639"/>
          </a:xfrm>
        </p:spPr>
        <p:txBody>
          <a:bodyPr/>
          <a:lstStyle/>
          <a:p>
            <a:r>
              <a:rPr lang="en-US" dirty="0" err="1"/>
              <a:t>DevOps</a:t>
            </a:r>
            <a:r>
              <a:rPr lang="ja-JP" altLang="en-US" dirty="0"/>
              <a:t>人的未来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254502" y="1573973"/>
            <a:ext cx="517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29882"/>
            <a:ext cx="5628118" cy="5628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27" y="106849"/>
            <a:ext cx="6228681" cy="32184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5452" y="3576240"/>
            <a:ext cx="540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https://www.youtube.com/watch?v=T_D3d1RWBrI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60479" y="490528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Cloud + Big data + ML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13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Q&amp;A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Jack Tan</a:t>
            </a:r>
          </a:p>
          <a:p>
            <a:pPr algn="ctr"/>
            <a:r>
              <a:rPr lang="en-US" dirty="0" smtClean="0"/>
              <a:t>Senior Cloud </a:t>
            </a:r>
            <a:r>
              <a:rPr lang="en-US" dirty="0" err="1" smtClean="0"/>
              <a:t>Devops</a:t>
            </a:r>
            <a:r>
              <a:rPr lang="en-US" dirty="0" smtClean="0"/>
              <a:t> Engineer @CBA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hlinkClick r:id="rId2"/>
              </a:rPr>
              <a:t>jackzhetan@gmail.com</a:t>
            </a:r>
            <a:endParaRPr lang="en-US" dirty="0" smtClean="0"/>
          </a:p>
          <a:p>
            <a:pPr algn="ctr"/>
            <a:r>
              <a:rPr lang="en-AU" dirty="0">
                <a:hlinkClick r:id="rId3"/>
              </a:rPr>
              <a:t>https://</a:t>
            </a:r>
            <a:r>
              <a:rPr lang="en-AU" dirty="0" smtClean="0">
                <a:hlinkClick r:id="rId3"/>
              </a:rPr>
              <a:t>au.linkedin.com/pub/jack-tan/4/a7b/351</a:t>
            </a:r>
            <a:endParaRPr lang="en-AU" dirty="0" smtClean="0"/>
          </a:p>
          <a:p>
            <a:pPr algn="ctr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757" y="173976"/>
            <a:ext cx="3953854" cy="351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6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5763"/>
            <a:ext cx="8596668" cy="4525600"/>
          </a:xfrm>
        </p:spPr>
        <p:txBody>
          <a:bodyPr/>
          <a:lstStyle/>
          <a:p>
            <a:r>
              <a:rPr lang="ja-JP" altLang="en-US" dirty="0"/>
              <a:t>什么是</a:t>
            </a:r>
            <a:r>
              <a:rPr lang="en-US" altLang="ja-JP" dirty="0" err="1" smtClean="0"/>
              <a:t>DevOps</a:t>
            </a:r>
            <a:endParaRPr lang="en-US" altLang="ja-JP" dirty="0" smtClean="0"/>
          </a:p>
          <a:p>
            <a:r>
              <a:rPr lang="ja-JP" altLang="en-US" dirty="0" smtClean="0"/>
              <a:t>开发和</a:t>
            </a:r>
            <a:r>
              <a:rPr lang="ja-JP" altLang="en-US" dirty="0"/>
              <a:t>运</a:t>
            </a:r>
            <a:r>
              <a:rPr lang="ja-JP" altLang="en-US" dirty="0" smtClean="0"/>
              <a:t>维的</a:t>
            </a:r>
            <a:r>
              <a:rPr lang="ja-JP" altLang="en-US" dirty="0"/>
              <a:t>隔</a:t>
            </a:r>
            <a:r>
              <a:rPr lang="ja-JP" altLang="en-US" dirty="0" smtClean="0"/>
              <a:t>阂</a:t>
            </a:r>
            <a:endParaRPr lang="en-US" altLang="ja-JP" dirty="0" smtClean="0"/>
          </a:p>
          <a:p>
            <a:r>
              <a:rPr lang="ja-JP" altLang="en-US" dirty="0" smtClean="0"/>
              <a:t>为</a:t>
            </a:r>
            <a:r>
              <a:rPr lang="ja-JP" altLang="en-US" dirty="0"/>
              <a:t>什么要</a:t>
            </a:r>
            <a:r>
              <a:rPr lang="en-US" altLang="ja-JP" dirty="0" err="1" smtClean="0"/>
              <a:t>DevOps</a:t>
            </a:r>
            <a:r>
              <a:rPr lang="ja-JP" altLang="en-US" dirty="0"/>
              <a:t>人</a:t>
            </a:r>
            <a:endParaRPr lang="en-US" altLang="ja-JP" dirty="0" smtClean="0"/>
          </a:p>
          <a:p>
            <a:r>
              <a:rPr lang="en-US" dirty="0" err="1" smtClean="0"/>
              <a:t>DevOps</a:t>
            </a:r>
            <a:r>
              <a:rPr lang="ja-JP" altLang="en-US" dirty="0"/>
              <a:t>人</a:t>
            </a:r>
            <a:r>
              <a:rPr lang="ja-JP" altLang="en-US" dirty="0" smtClean="0"/>
              <a:t>市</a:t>
            </a:r>
            <a:r>
              <a:rPr lang="ja-JP" altLang="en-US" dirty="0"/>
              <a:t>场需</a:t>
            </a:r>
            <a:r>
              <a:rPr lang="ja-JP" altLang="en-US" dirty="0" smtClean="0"/>
              <a:t>求</a:t>
            </a:r>
            <a:endParaRPr lang="en-US" altLang="ja-JP" dirty="0" smtClean="0"/>
          </a:p>
          <a:p>
            <a:r>
              <a:rPr lang="ja-JP" altLang="en-US" dirty="0"/>
              <a:t>如何成</a:t>
            </a:r>
            <a:r>
              <a:rPr lang="ja-JP" altLang="en-US" dirty="0" smtClean="0"/>
              <a:t>为</a:t>
            </a:r>
            <a:r>
              <a:rPr lang="en-US" altLang="ja-JP" dirty="0" err="1" smtClean="0"/>
              <a:t>DevOps</a:t>
            </a:r>
            <a:r>
              <a:rPr lang="ja-JP" altLang="en-US" dirty="0"/>
              <a:t>人</a:t>
            </a:r>
            <a:endParaRPr lang="en-US" altLang="ja-JP" dirty="0" smtClean="0"/>
          </a:p>
          <a:p>
            <a:r>
              <a:rPr lang="en-US" dirty="0" err="1" smtClean="0"/>
              <a:t>DevOps</a:t>
            </a:r>
            <a:r>
              <a:rPr lang="ja-JP" altLang="en-US" dirty="0" smtClean="0"/>
              <a:t>人</a:t>
            </a:r>
            <a:r>
              <a:rPr lang="ja-JP" altLang="en-US" dirty="0"/>
              <a:t>能力和</a:t>
            </a:r>
            <a:r>
              <a:rPr lang="ja-JP" altLang="en-US" dirty="0" smtClean="0"/>
              <a:t>技能</a:t>
            </a:r>
            <a:endParaRPr lang="en-US" altLang="ja-JP" dirty="0" smtClean="0"/>
          </a:p>
          <a:p>
            <a:r>
              <a:rPr lang="en-US" dirty="0" err="1" smtClean="0"/>
              <a:t>DevOps</a:t>
            </a:r>
            <a:r>
              <a:rPr lang="en-US" dirty="0" smtClean="0"/>
              <a:t> </a:t>
            </a:r>
            <a:r>
              <a:rPr lang="ja-JP" altLang="en-US" dirty="0" smtClean="0"/>
              <a:t>和 云</a:t>
            </a:r>
            <a:endParaRPr lang="en-US" dirty="0" smtClean="0"/>
          </a:p>
          <a:p>
            <a:r>
              <a:rPr lang="en-US" dirty="0" err="1" smtClean="0"/>
              <a:t>DevOps</a:t>
            </a:r>
            <a:r>
              <a:rPr lang="ja-JP" altLang="en-US" dirty="0" smtClean="0"/>
              <a:t>人</a:t>
            </a:r>
            <a:r>
              <a:rPr lang="ja-JP" altLang="en-US" dirty="0"/>
              <a:t>的</a:t>
            </a:r>
            <a:r>
              <a:rPr lang="ja-JP" altLang="en-US" dirty="0" smtClean="0"/>
              <a:t>未</a:t>
            </a:r>
            <a:r>
              <a:rPr lang="ja-JP" altLang="en-US" dirty="0"/>
              <a:t>来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77" y="244296"/>
            <a:ext cx="3409623" cy="509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4438" y="5672031"/>
            <a:ext cx="833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http://itrevolution.com/wp-content/uploads/files/PhoenixProjectExcerpt.pdf</a:t>
            </a:r>
          </a:p>
        </p:txBody>
      </p:sp>
    </p:spTree>
    <p:extLst>
      <p:ext uri="{BB962C8B-B14F-4D97-AF65-F5344CB8AC3E}">
        <p14:creationId xmlns:p14="http://schemas.microsoft.com/office/powerpoint/2010/main" val="21020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60876"/>
            <a:ext cx="8596668" cy="675503"/>
          </a:xfrm>
        </p:spPr>
        <p:txBody>
          <a:bodyPr/>
          <a:lstStyle/>
          <a:p>
            <a:r>
              <a:rPr lang="ja-JP" altLang="en-US" dirty="0"/>
              <a:t>什么</a:t>
            </a:r>
            <a:r>
              <a:rPr lang="ja-JP" altLang="en-US" dirty="0" smtClean="0"/>
              <a:t>是</a:t>
            </a:r>
            <a:r>
              <a:rPr lang="en-US" altLang="ja-JP" dirty="0" err="1" smtClean="0"/>
              <a:t>DevOps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75719"/>
            <a:ext cx="8596668" cy="466564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Development: </a:t>
            </a:r>
            <a:r>
              <a:rPr lang="ja-JP" altLang="en-US" sz="3600" dirty="0"/>
              <a:t>开</a:t>
            </a:r>
            <a:r>
              <a:rPr lang="ja-JP" altLang="en-US" sz="3600" dirty="0" smtClean="0"/>
              <a:t>发</a:t>
            </a:r>
            <a:endParaRPr lang="en-US" altLang="ja-JP" sz="3600" dirty="0"/>
          </a:p>
          <a:p>
            <a:pPr marL="0" indent="0">
              <a:buNone/>
            </a:pPr>
            <a:endParaRPr lang="en-US" altLang="ja-JP" sz="3600" dirty="0" smtClean="0"/>
          </a:p>
          <a:p>
            <a:r>
              <a:rPr lang="en-US" sz="3600" dirty="0" smtClean="0"/>
              <a:t>Operation:</a:t>
            </a:r>
            <a:r>
              <a:rPr lang="ja-JP" altLang="en-US" sz="3600" dirty="0" smtClean="0"/>
              <a:t> </a:t>
            </a:r>
            <a:r>
              <a:rPr lang="ja-JP" altLang="en-US" sz="3600" dirty="0" smtClean="0"/>
              <a:t>运维</a:t>
            </a:r>
            <a:endParaRPr lang="en-US" altLang="ja-JP" sz="3600" dirty="0" smtClean="0"/>
          </a:p>
          <a:p>
            <a:pPr marL="0" indent="0">
              <a:buNone/>
            </a:pPr>
            <a:endParaRPr lang="en-US" altLang="ja-JP" sz="3600" dirty="0" smtClean="0"/>
          </a:p>
          <a:p>
            <a:r>
              <a:rPr lang="en-US" sz="3600" dirty="0" err="1" smtClean="0"/>
              <a:t>DevOps</a:t>
            </a:r>
            <a:r>
              <a:rPr lang="en-US" sz="3600" dirty="0"/>
              <a:t> </a:t>
            </a:r>
            <a:r>
              <a:rPr lang="en-US" sz="3600" dirty="0" smtClean="0"/>
              <a:t>= </a:t>
            </a:r>
            <a:r>
              <a:rPr lang="ja-JP" altLang="en-US" sz="3600" dirty="0" smtClean="0"/>
              <a:t>开发 </a:t>
            </a:r>
            <a:r>
              <a:rPr lang="en-US" altLang="ja-JP" sz="3600" dirty="0" smtClean="0"/>
              <a:t>+</a:t>
            </a:r>
            <a:r>
              <a:rPr lang="ja-JP" altLang="en-US" sz="3600" dirty="0"/>
              <a:t>运</a:t>
            </a:r>
            <a:r>
              <a:rPr lang="ja-JP" altLang="en-US" sz="3600" dirty="0" smtClean="0"/>
              <a:t>维</a:t>
            </a:r>
            <a:endParaRPr lang="en-US" altLang="ja-JP" sz="3600" dirty="0" smtClean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812" y="1615155"/>
            <a:ext cx="5010125" cy="28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2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074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开发和运维的隔</a:t>
            </a:r>
            <a:r>
              <a:rPr lang="ja-JP" altLang="en-US" dirty="0" smtClean="0"/>
              <a:t>阂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53" y="175054"/>
            <a:ext cx="5612712" cy="42095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9" y="1554892"/>
            <a:ext cx="5361295" cy="482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2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074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开发和运维的隔</a:t>
            </a:r>
            <a:r>
              <a:rPr lang="ja-JP" altLang="en-US" dirty="0" smtClean="0"/>
              <a:t>阂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0" y="1598526"/>
            <a:ext cx="4378490" cy="328386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59" y="2779247"/>
            <a:ext cx="5455640" cy="347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074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开发和运维的隔</a:t>
            </a:r>
            <a:r>
              <a:rPr lang="ja-JP" altLang="en-US" dirty="0" smtClean="0"/>
              <a:t>阂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8" y="1120346"/>
            <a:ext cx="3941405" cy="2954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11" y="401593"/>
            <a:ext cx="4693812" cy="3124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11" y="3647214"/>
            <a:ext cx="4683210" cy="30542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19" y="3882081"/>
            <a:ext cx="22479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6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ja-JP" altLang="en-US" dirty="0"/>
              <a:t>开发和运维的隔阂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75719"/>
            <a:ext cx="8596668" cy="4665644"/>
          </a:xfrm>
        </p:spPr>
        <p:txBody>
          <a:bodyPr>
            <a:normAutofit fontScale="77500" lnSpcReduction="20000"/>
          </a:bodyPr>
          <a:lstStyle/>
          <a:p>
            <a:endParaRPr lang="en-US" altLang="zh-CN" sz="3600" dirty="0" smtClean="0"/>
          </a:p>
          <a:p>
            <a:endParaRPr lang="en-US" altLang="zh-CN" sz="3600" dirty="0" smtClean="0"/>
          </a:p>
          <a:p>
            <a:r>
              <a:rPr lang="zh-CN" altLang="en-US" sz="3600" dirty="0" smtClean="0"/>
              <a:t>开</a:t>
            </a:r>
            <a:r>
              <a:rPr lang="zh-CN" altLang="en-US" sz="3600" dirty="0"/>
              <a:t>发组老大为了争取在</a:t>
            </a:r>
            <a:r>
              <a:rPr lang="en-US" altLang="zh-CN" sz="3600" dirty="0"/>
              <a:t>XX</a:t>
            </a:r>
            <a:r>
              <a:rPr lang="zh-CN" altLang="en-US" sz="3600" dirty="0"/>
              <a:t>技术会议上吹嘘一番，总是乐于往新版本里引入新技术新框架，加入尽可能多的新特</a:t>
            </a:r>
            <a:r>
              <a:rPr lang="zh-CN" altLang="en-US" sz="3600" dirty="0" smtClean="0"/>
              <a:t>性</a:t>
            </a:r>
            <a:r>
              <a:rPr lang="en-US" altLang="zh-CN" sz="3600" dirty="0" smtClean="0"/>
              <a:t>.</a:t>
            </a:r>
          </a:p>
          <a:p>
            <a:pPr marL="0" indent="0">
              <a:buNone/>
            </a:pPr>
            <a:endParaRPr lang="en-US" altLang="zh-CN" sz="3600" dirty="0" smtClean="0"/>
          </a:p>
          <a:p>
            <a:r>
              <a:rPr lang="zh-CN" altLang="en-US" sz="3600" dirty="0" smtClean="0"/>
              <a:t>而</a:t>
            </a:r>
            <a:r>
              <a:rPr lang="zh-CN" altLang="en-US" sz="3600" dirty="0"/>
              <a:t>运维组老大出于对运维稳定性的考虑，总是倾向于变化越少越好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endParaRPr lang="en-US" altLang="zh-CN" sz="3600" dirty="0" smtClean="0"/>
          </a:p>
          <a:p>
            <a:r>
              <a:rPr lang="zh-CN" altLang="en-US" sz="3600" dirty="0" smtClean="0"/>
              <a:t>项</a:t>
            </a:r>
            <a:r>
              <a:rPr lang="zh-CN" altLang="en-US" sz="3600" dirty="0"/>
              <a:t>目经理则总是希望开发进度越快越好，为了进度不停逼迫开发人员砍掉一些测</a:t>
            </a:r>
            <a:r>
              <a:rPr lang="zh-CN" altLang="en-US" sz="3600" dirty="0" smtClean="0"/>
              <a:t>试</a:t>
            </a:r>
            <a:r>
              <a:rPr lang="en-US" altLang="zh-CN" sz="3600" dirty="0" smtClean="0"/>
              <a:t>.</a:t>
            </a:r>
          </a:p>
          <a:p>
            <a:endParaRPr lang="en-US" altLang="zh-CN" sz="3600" dirty="0" smtClean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417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074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开发和运维的隔</a:t>
            </a:r>
            <a:r>
              <a:rPr lang="ja-JP" altLang="en-US" dirty="0" smtClean="0"/>
              <a:t>阂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2484747" y="1341597"/>
            <a:ext cx="3863546" cy="221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38" y="3557575"/>
            <a:ext cx="3809524" cy="2717460"/>
          </a:xfrm>
        </p:spPr>
      </p:pic>
      <p:sp>
        <p:nvSpPr>
          <p:cNvPr id="5" name="TextBox 4"/>
          <p:cNvSpPr txBox="1"/>
          <p:nvPr/>
        </p:nvSpPr>
        <p:spPr>
          <a:xfrm>
            <a:off x="446028" y="1531739"/>
            <a:ext cx="62453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这</a:t>
            </a:r>
            <a:r>
              <a:rPr lang="zh-CN" altLang="en-US" sz="2400" dirty="0"/>
              <a:t>时候出现矛盾，当两组不同的人在不同的组织架构下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不</a:t>
            </a:r>
            <a:r>
              <a:rPr lang="zh-CN" altLang="en-US" sz="2400" dirty="0"/>
              <a:t>同的文化、不同的流程、不同的数据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之</a:t>
            </a:r>
            <a:r>
              <a:rPr lang="zh-CN" altLang="en-US" sz="2400" dirty="0"/>
              <a:t>间的管理流程都没有打穿，之间形成一个墙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我</a:t>
            </a:r>
            <a:r>
              <a:rPr lang="zh-CN" altLang="en-US" sz="2400" dirty="0"/>
              <a:t>们叫隔阂之墙。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0747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074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为什么要</a:t>
            </a:r>
            <a:r>
              <a:rPr lang="en-US" altLang="ja-JP" dirty="0" err="1" smtClean="0"/>
              <a:t>DevOps</a:t>
            </a:r>
            <a:r>
              <a:rPr lang="en-US" altLang="ja-JP" dirty="0" smtClean="0"/>
              <a:t>?</a:t>
            </a:r>
            <a:endParaRPr lang="en-US" altLang="ja-JP" dirty="0"/>
          </a:p>
        </p:txBody>
      </p:sp>
      <p:sp>
        <p:nvSpPr>
          <p:cNvPr id="3" name="TextBox 2"/>
          <p:cNvSpPr txBox="1"/>
          <p:nvPr/>
        </p:nvSpPr>
        <p:spPr>
          <a:xfrm>
            <a:off x="2484747" y="1341597"/>
            <a:ext cx="3863546" cy="221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446028" y="1531739"/>
            <a:ext cx="50831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</a:t>
            </a:r>
          </a:p>
          <a:p>
            <a:r>
              <a:rPr lang="zh-CN" altLang="en-US" dirty="0"/>
              <a:t>这时候你出现了，大吼一声我是</a:t>
            </a:r>
            <a:r>
              <a:rPr lang="en-US" altLang="zh-CN" dirty="0" err="1"/>
              <a:t>DevOps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别人以看外星人的眼神瞪着你：</a:t>
            </a:r>
            <a:r>
              <a:rPr lang="en-US" altLang="zh-CN" dirty="0" err="1"/>
              <a:t>DevOps</a:t>
            </a:r>
            <a:r>
              <a:rPr lang="zh-CN" altLang="en-US" dirty="0"/>
              <a:t>这个职位存在的意思是什么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我们的存在是为了团队的和谐和幸福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我们现在都很苦逼，你能帮助我们摆脱这种困境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我们将会采用统一的规约和完善的工具链来改善当前的僵局。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93" y="165257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2232</TotalTime>
  <Words>1093</Words>
  <Application>Microsoft Office PowerPoint</Application>
  <PresentationFormat>Widescreen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Meiryo</vt:lpstr>
      <vt:lpstr>Arial</vt:lpstr>
      <vt:lpstr>华文新魏</vt:lpstr>
      <vt:lpstr>Trebuchet MS</vt:lpstr>
      <vt:lpstr>Wingdings 3</vt:lpstr>
      <vt:lpstr>Facet</vt:lpstr>
      <vt:lpstr>DevOps的变革和机遇</vt:lpstr>
      <vt:lpstr>Agenda</vt:lpstr>
      <vt:lpstr>什么是DevOps</vt:lpstr>
      <vt:lpstr>开发和运维的隔阂</vt:lpstr>
      <vt:lpstr>开发和运维的隔阂</vt:lpstr>
      <vt:lpstr>开发和运维的隔阂</vt:lpstr>
      <vt:lpstr>开发和运维的隔阂</vt:lpstr>
      <vt:lpstr>开发和运维的隔阂</vt:lpstr>
      <vt:lpstr>为什么要DevOps?</vt:lpstr>
      <vt:lpstr>DevOps的价值</vt:lpstr>
      <vt:lpstr>DevOps的价值</vt:lpstr>
      <vt:lpstr>DevOps人能力</vt:lpstr>
      <vt:lpstr>DevOps人技能</vt:lpstr>
      <vt:lpstr>DevOps Example</vt:lpstr>
      <vt:lpstr>DevOps人Salary</vt:lpstr>
      <vt:lpstr>天生一对：云与DevOps</vt:lpstr>
      <vt:lpstr>DevOps人的未来</vt:lpstr>
      <vt:lpstr>Q&amp;A</vt:lpstr>
    </vt:vector>
  </TitlesOfParts>
  <Company>Commonwealth Bank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–</dc:title>
  <dc:creator>Tan, Jack</dc:creator>
  <cp:lastModifiedBy>Tan, Jack</cp:lastModifiedBy>
  <cp:revision>84</cp:revision>
  <dcterms:created xsi:type="dcterms:W3CDTF">2015-07-22T02:00:15Z</dcterms:created>
  <dcterms:modified xsi:type="dcterms:W3CDTF">2015-07-25T03:36:31Z</dcterms:modified>
</cp:coreProperties>
</file>